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783" r:id="rId3"/>
  </p:sldMasterIdLst>
  <p:notesMasterIdLst>
    <p:notesMasterId r:id="rId6"/>
  </p:notesMasterIdLst>
  <p:sldIdLst>
    <p:sldId id="256" r:id="rId4"/>
    <p:sldId id="257" r:id="rId5"/>
  </p:sldIdLst>
  <p:sldSz cx="6859588" cy="9904413"/>
  <p:notesSz cx="6735763" cy="9866313"/>
  <p:defaultTextStyle>
    <a:defPPr>
      <a:defRPr lang="ko-KR"/>
    </a:defPPr>
    <a:lvl1pPr marL="0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3836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7672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21517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5342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9180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43017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16861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90698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4051">
          <p15:clr>
            <a:srgbClr val="A4A3A4"/>
          </p15:clr>
        </p15:guide>
        <p15:guide id="3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B77"/>
    <a:srgbClr val="E6960A"/>
    <a:srgbClr val="FDB913"/>
    <a:srgbClr val="FEF6D2"/>
    <a:srgbClr val="FFEDC1"/>
    <a:srgbClr val="F08300"/>
    <a:srgbClr val="F0830A"/>
    <a:srgbClr val="C8820A"/>
    <a:srgbClr val="292929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87" autoAdjust="0"/>
    <p:restoredTop sz="99629" autoAdjust="0"/>
  </p:normalViewPr>
  <p:slideViewPr>
    <p:cSldViewPr>
      <p:cViewPr varScale="1">
        <p:scale>
          <a:sx n="55" d="100"/>
          <a:sy n="55" d="100"/>
        </p:scale>
        <p:origin x="2904" y="72"/>
      </p:cViewPr>
      <p:guideLst>
        <p:guide orient="horz" pos="3120"/>
        <p:guide pos="4051"/>
        <p:guide pos="216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954" y="-84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9565" cy="493868"/>
          </a:xfrm>
          <a:prstGeom prst="rect">
            <a:avLst/>
          </a:prstGeom>
        </p:spPr>
        <p:txBody>
          <a:bodyPr vert="horz" lIns="90762" tIns="45381" rIns="90762" bIns="4538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633" y="1"/>
            <a:ext cx="2919565" cy="493868"/>
          </a:xfrm>
          <a:prstGeom prst="rect">
            <a:avLst/>
          </a:prstGeom>
        </p:spPr>
        <p:txBody>
          <a:bodyPr vert="horz" lIns="90762" tIns="45381" rIns="90762" bIns="45381" rtlCol="0"/>
          <a:lstStyle>
            <a:lvl1pPr algn="r">
              <a:defRPr sz="1200"/>
            </a:lvl1pPr>
          </a:lstStyle>
          <a:p>
            <a:fld id="{409CC5F0-540D-432A-B3C4-1936550B5330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39775"/>
            <a:ext cx="25606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2" tIns="45381" rIns="90762" bIns="4538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270" y="4686236"/>
            <a:ext cx="5389239" cy="4440077"/>
          </a:xfrm>
          <a:prstGeom prst="rect">
            <a:avLst/>
          </a:prstGeom>
        </p:spPr>
        <p:txBody>
          <a:bodyPr vert="horz" lIns="90762" tIns="45381" rIns="90762" bIns="45381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0882"/>
            <a:ext cx="2919565" cy="493867"/>
          </a:xfrm>
          <a:prstGeom prst="rect">
            <a:avLst/>
          </a:prstGeom>
        </p:spPr>
        <p:txBody>
          <a:bodyPr vert="horz" lIns="90762" tIns="45381" rIns="90762" bIns="4538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633" y="9370882"/>
            <a:ext cx="2919565" cy="493867"/>
          </a:xfrm>
          <a:prstGeom prst="rect">
            <a:avLst/>
          </a:prstGeom>
        </p:spPr>
        <p:txBody>
          <a:bodyPr vert="horz" lIns="90762" tIns="45381" rIns="90762" bIns="45381" rtlCol="0" anchor="b"/>
          <a:lstStyle>
            <a:lvl1pPr algn="r">
              <a:defRPr sz="1200"/>
            </a:lvl1pPr>
          </a:lstStyle>
          <a:p>
            <a:fld id="{D7751D70-580A-47BC-92AB-2426073F40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0805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2982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5962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58943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1925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64907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17888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0868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3850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87563" y="739775"/>
            <a:ext cx="25606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51D70-580A-47BC-92AB-2426073F40A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5421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87563" y="739775"/>
            <a:ext cx="25606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51D70-580A-47BC-92AB-2426073F40A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542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8614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81" y="396637"/>
            <a:ext cx="6173629" cy="165073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83" y="2217031"/>
            <a:ext cx="3030843" cy="9239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1004" indent="0">
              <a:buNone/>
              <a:defRPr sz="2000" b="1"/>
            </a:lvl2pPr>
            <a:lvl3pPr marL="922009" indent="0">
              <a:buNone/>
              <a:defRPr sz="1900" b="1"/>
            </a:lvl3pPr>
            <a:lvl4pPr marL="1383013" indent="0">
              <a:buNone/>
              <a:defRPr sz="1600" b="1"/>
            </a:lvl4pPr>
            <a:lvl5pPr marL="1844018" indent="0">
              <a:buNone/>
              <a:defRPr sz="1600" b="1"/>
            </a:lvl5pPr>
            <a:lvl6pPr marL="2305022" indent="0">
              <a:buNone/>
              <a:defRPr sz="1600" b="1"/>
            </a:lvl6pPr>
            <a:lvl7pPr marL="2766027" indent="0">
              <a:buNone/>
              <a:defRPr sz="1600" b="1"/>
            </a:lvl7pPr>
            <a:lvl8pPr marL="3227032" indent="0">
              <a:buNone/>
              <a:defRPr sz="1600" b="1"/>
            </a:lvl8pPr>
            <a:lvl9pPr marL="3688037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83" y="3140983"/>
            <a:ext cx="3030843" cy="57065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94" y="2217031"/>
            <a:ext cx="3032033" cy="9239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1004" indent="0">
              <a:buNone/>
              <a:defRPr sz="2000" b="1"/>
            </a:lvl2pPr>
            <a:lvl3pPr marL="922009" indent="0">
              <a:buNone/>
              <a:defRPr sz="1900" b="1"/>
            </a:lvl3pPr>
            <a:lvl4pPr marL="1383013" indent="0">
              <a:buNone/>
              <a:defRPr sz="1600" b="1"/>
            </a:lvl4pPr>
            <a:lvl5pPr marL="1844018" indent="0">
              <a:buNone/>
              <a:defRPr sz="1600" b="1"/>
            </a:lvl5pPr>
            <a:lvl6pPr marL="2305022" indent="0">
              <a:buNone/>
              <a:defRPr sz="1600" b="1"/>
            </a:lvl6pPr>
            <a:lvl7pPr marL="2766027" indent="0">
              <a:buNone/>
              <a:defRPr sz="1600" b="1"/>
            </a:lvl7pPr>
            <a:lvl8pPr marL="3227032" indent="0">
              <a:buNone/>
              <a:defRPr sz="1600" b="1"/>
            </a:lvl8pPr>
            <a:lvl9pPr marL="3688037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94" y="3140983"/>
            <a:ext cx="3032033" cy="57065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548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3283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7897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95" y="394342"/>
            <a:ext cx="2256758" cy="16782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925" y="394368"/>
            <a:ext cx="3834701" cy="845314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95" y="2072593"/>
            <a:ext cx="2256758" cy="6774895"/>
          </a:xfrm>
        </p:spPr>
        <p:txBody>
          <a:bodyPr/>
          <a:lstStyle>
            <a:lvl1pPr marL="0" indent="0">
              <a:buNone/>
              <a:defRPr sz="1400"/>
            </a:lvl1pPr>
            <a:lvl2pPr marL="461004" indent="0">
              <a:buNone/>
              <a:defRPr sz="1200"/>
            </a:lvl2pPr>
            <a:lvl3pPr marL="922009" indent="0">
              <a:buNone/>
              <a:defRPr sz="1000"/>
            </a:lvl3pPr>
            <a:lvl4pPr marL="1383013" indent="0">
              <a:buNone/>
              <a:defRPr sz="900"/>
            </a:lvl4pPr>
            <a:lvl5pPr marL="1844018" indent="0">
              <a:buNone/>
              <a:defRPr sz="900"/>
            </a:lvl5pPr>
            <a:lvl6pPr marL="2305022" indent="0">
              <a:buNone/>
              <a:defRPr sz="900"/>
            </a:lvl6pPr>
            <a:lvl7pPr marL="2766027" indent="0">
              <a:buNone/>
              <a:defRPr sz="900"/>
            </a:lvl7pPr>
            <a:lvl8pPr marL="3227032" indent="0">
              <a:buNone/>
              <a:defRPr sz="900"/>
            </a:lvl8pPr>
            <a:lvl9pPr marL="3688037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7541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528" y="6933090"/>
            <a:ext cx="4115753" cy="8184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528" y="884978"/>
            <a:ext cx="4115753" cy="5942648"/>
          </a:xfrm>
        </p:spPr>
        <p:txBody>
          <a:bodyPr/>
          <a:lstStyle>
            <a:lvl1pPr marL="0" indent="0">
              <a:buNone/>
              <a:defRPr sz="3200"/>
            </a:lvl1pPr>
            <a:lvl2pPr marL="461004" indent="0">
              <a:buNone/>
              <a:defRPr sz="2800"/>
            </a:lvl2pPr>
            <a:lvl3pPr marL="922009" indent="0">
              <a:buNone/>
              <a:defRPr sz="2400"/>
            </a:lvl3pPr>
            <a:lvl4pPr marL="1383013" indent="0">
              <a:buNone/>
              <a:defRPr sz="2000"/>
            </a:lvl4pPr>
            <a:lvl5pPr marL="1844018" indent="0">
              <a:buNone/>
              <a:defRPr sz="2000"/>
            </a:lvl5pPr>
            <a:lvl6pPr marL="2305022" indent="0">
              <a:buNone/>
              <a:defRPr sz="2000"/>
            </a:lvl6pPr>
            <a:lvl7pPr marL="2766027" indent="0">
              <a:buNone/>
              <a:defRPr sz="2000"/>
            </a:lvl7pPr>
            <a:lvl8pPr marL="3227032" indent="0">
              <a:buNone/>
              <a:defRPr sz="2000"/>
            </a:lvl8pPr>
            <a:lvl9pPr marL="3688037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528" y="7751581"/>
            <a:ext cx="4115753" cy="1162391"/>
          </a:xfrm>
        </p:spPr>
        <p:txBody>
          <a:bodyPr/>
          <a:lstStyle>
            <a:lvl1pPr marL="0" indent="0">
              <a:buNone/>
              <a:defRPr sz="1400"/>
            </a:lvl1pPr>
            <a:lvl2pPr marL="461004" indent="0">
              <a:buNone/>
              <a:defRPr sz="1200"/>
            </a:lvl2pPr>
            <a:lvl3pPr marL="922009" indent="0">
              <a:buNone/>
              <a:defRPr sz="1000"/>
            </a:lvl3pPr>
            <a:lvl4pPr marL="1383013" indent="0">
              <a:buNone/>
              <a:defRPr sz="900"/>
            </a:lvl4pPr>
            <a:lvl5pPr marL="1844018" indent="0">
              <a:buNone/>
              <a:defRPr sz="900"/>
            </a:lvl5pPr>
            <a:lvl6pPr marL="2305022" indent="0">
              <a:buNone/>
              <a:defRPr sz="900"/>
            </a:lvl6pPr>
            <a:lvl7pPr marL="2766027" indent="0">
              <a:buNone/>
              <a:defRPr sz="900"/>
            </a:lvl7pPr>
            <a:lvl8pPr marL="3227032" indent="0">
              <a:buNone/>
              <a:defRPr sz="900"/>
            </a:lvl8pPr>
            <a:lvl9pPr marL="3688037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5743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5463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900" y="573172"/>
            <a:ext cx="1157556" cy="1220627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253" y="573172"/>
            <a:ext cx="3358341" cy="1220627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2927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102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102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2184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102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102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469" y="3076813"/>
            <a:ext cx="5830650" cy="212302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938" y="5612502"/>
            <a:ext cx="4801712" cy="25311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2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3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5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66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27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8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54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529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861" y="6364504"/>
            <a:ext cx="5830650" cy="1967127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861" y="4197928"/>
            <a:ext cx="5830650" cy="216659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6100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220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830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440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050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660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27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880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780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237" y="3338179"/>
            <a:ext cx="2257948" cy="94412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9511" y="3338179"/>
            <a:ext cx="2257948" cy="94412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796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84929" y="58049"/>
            <a:ext cx="6661542" cy="8998558"/>
          </a:xfrm>
          <a:prstGeom prst="roundRect">
            <a:avLst>
              <a:gd name="adj" fmla="val 2194"/>
            </a:avLst>
          </a:prstGeom>
          <a:solidFill>
            <a:srgbClr val="FCAF17"/>
          </a:solidFill>
          <a:ln w="6350">
            <a:solidFill>
              <a:srgbClr val="FFFFFF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59650" y="1021425"/>
            <a:ext cx="6517509" cy="7954725"/>
          </a:xfrm>
          <a:prstGeom prst="roundRect">
            <a:avLst>
              <a:gd name="adj" fmla="val 1459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294" tIns="36294" rIns="36294" bIns="36294" rtlCol="0" anchor="ctr"/>
          <a:lstStyle/>
          <a:p>
            <a:pPr algn="ctr"/>
            <a:endParaRPr lang="ko-KR" altLang="en-US"/>
          </a:p>
        </p:txBody>
      </p:sp>
      <p:pic>
        <p:nvPicPr>
          <p:cNvPr id="11" name="Picture 5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9" y="9134726"/>
            <a:ext cx="6661542" cy="79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/>
          <p:nvPr/>
        </p:nvSpPr>
        <p:spPr>
          <a:xfrm>
            <a:off x="375711" y="8682839"/>
            <a:ext cx="939966" cy="253151"/>
          </a:xfrm>
          <a:prstGeom prst="rect">
            <a:avLst/>
          </a:prstGeom>
        </p:spPr>
        <p:txBody>
          <a:bodyPr wrap="square" lIns="95409" tIns="47705" rIns="95409" bIns="47705">
            <a:spAutoFit/>
          </a:bodyPr>
          <a:lstStyle/>
          <a:p>
            <a:pPr latinLnBrk="0"/>
            <a:r>
              <a:rPr lang="en-US" altLang="ko-KR" sz="1000" kern="100" smtClean="0">
                <a:solidFill>
                  <a:schemeClr val="tx1">
                    <a:lumMod val="75000"/>
                    <a:lumOff val="25000"/>
                  </a:schemeClr>
                </a:solidFill>
                <a:latin typeface="KB국민카드 본문 Medium" panose="020B0603000000000000" pitchFamily="50" charset="-127"/>
                <a:ea typeface="KB국민카드 본문 Medium" panose="020B0603000000000000" pitchFamily="50" charset="-127"/>
                <a:cs typeface="맑은 고딕" panose="020B0503020000020004" pitchFamily="50" charset="-127"/>
              </a:rPr>
              <a:t>KB</a:t>
            </a:r>
            <a:r>
              <a:rPr lang="ko-KR" altLang="en-US" sz="1000" kern="100" smtClean="0">
                <a:solidFill>
                  <a:schemeClr val="tx1">
                    <a:lumMod val="75000"/>
                    <a:lumOff val="25000"/>
                  </a:schemeClr>
                </a:solidFill>
                <a:latin typeface="KB국민카드 본문 Medium" panose="020B0603000000000000" pitchFamily="50" charset="-127"/>
                <a:ea typeface="KB국민카드 본문 Medium" panose="020B0603000000000000" pitchFamily="50" charset="-127"/>
                <a:cs typeface="맑은 고딕" panose="020B0503020000020004" pitchFamily="50" charset="-127"/>
              </a:rPr>
              <a:t>국민은행</a:t>
            </a:r>
            <a:endParaRPr lang="ko-KR" altLang="ko-KR" sz="1000" kern="100" dirty="0">
              <a:solidFill>
                <a:schemeClr val="tx1">
                  <a:lumMod val="75000"/>
                  <a:lumOff val="25000"/>
                </a:schemeClr>
              </a:solidFill>
              <a:latin typeface="KB국민카드 본문 Medium" panose="020B0603000000000000" pitchFamily="50" charset="-127"/>
              <a:ea typeface="KB국민카드 본문 Medium" panose="020B0603000000000000" pitchFamily="50" charset="-127"/>
              <a:cs typeface="맑은 고딕" panose="020B0503020000020004" pitchFamily="50" charset="-127"/>
            </a:endParaRPr>
          </a:p>
        </p:txBody>
      </p:sp>
      <p:sp>
        <p:nvSpPr>
          <p:cNvPr id="6" name="Rectangle 21"/>
          <p:cNvSpPr/>
          <p:nvPr/>
        </p:nvSpPr>
        <p:spPr>
          <a:xfrm>
            <a:off x="2811820" y="8677554"/>
            <a:ext cx="588127" cy="253151"/>
          </a:xfrm>
          <a:prstGeom prst="rect">
            <a:avLst/>
          </a:prstGeom>
        </p:spPr>
        <p:txBody>
          <a:bodyPr wrap="square" lIns="95409" tIns="47705" rIns="95409" bIns="47705">
            <a:spAutoFit/>
          </a:bodyPr>
          <a:lstStyle/>
          <a:p>
            <a:pPr latinLnBrk="0"/>
            <a:r>
              <a:rPr lang="ko-KR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B국민카드 본문 Medium" panose="020B0603000000000000" pitchFamily="50" charset="-127"/>
                <a:ea typeface="KB국민카드 본문 Medium" panose="020B0603000000000000" pitchFamily="50" charset="-127"/>
                <a:cs typeface="맑은 고딕" panose="020B0503020000020004" pitchFamily="50" charset="-127"/>
              </a:rPr>
              <a:t>담당자</a:t>
            </a:r>
            <a:endParaRPr lang="ko-KR" altLang="ko-KR" sz="1000" kern="100" dirty="0">
              <a:solidFill>
                <a:schemeClr val="tx1">
                  <a:lumMod val="75000"/>
                  <a:lumOff val="25000"/>
                </a:schemeClr>
              </a:solidFill>
              <a:latin typeface="KB국민카드 본문 Medium" panose="020B0603000000000000" pitchFamily="50" charset="-127"/>
              <a:ea typeface="KB국민카드 본문 Medium" panose="020B0603000000000000" pitchFamily="50" charset="-127"/>
              <a:cs typeface="맑은 고딕" panose="020B0503020000020004" pitchFamily="50" charset="-127"/>
            </a:endParaRPr>
          </a:p>
        </p:txBody>
      </p:sp>
      <p:sp>
        <p:nvSpPr>
          <p:cNvPr id="7" name="Rectangle 22"/>
          <p:cNvSpPr/>
          <p:nvPr/>
        </p:nvSpPr>
        <p:spPr>
          <a:xfrm>
            <a:off x="4726802" y="8677553"/>
            <a:ext cx="649875" cy="253151"/>
          </a:xfrm>
          <a:prstGeom prst="rect">
            <a:avLst/>
          </a:prstGeom>
        </p:spPr>
        <p:txBody>
          <a:bodyPr wrap="square" lIns="95409" tIns="47705" rIns="95409" bIns="47705">
            <a:spAutoFit/>
          </a:bodyPr>
          <a:lstStyle/>
          <a:p>
            <a:pPr latinLnBrk="0"/>
            <a:r>
              <a:rPr lang="ko-KR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B국민카드 본문 Medium" panose="020B0603000000000000" pitchFamily="50" charset="-127"/>
                <a:ea typeface="KB국민카드 본문 Medium" panose="020B0603000000000000" pitchFamily="50" charset="-127"/>
                <a:cs typeface="맑은 고딕" panose="020B0503020000020004" pitchFamily="50" charset="-127"/>
              </a:rPr>
              <a:t>전화번호</a:t>
            </a:r>
            <a:endParaRPr lang="ko-KR" altLang="ko-KR" sz="1000" kern="100" dirty="0">
              <a:solidFill>
                <a:schemeClr val="tx1">
                  <a:lumMod val="75000"/>
                  <a:lumOff val="25000"/>
                </a:schemeClr>
              </a:solidFill>
              <a:latin typeface="KB국민카드 본문 Medium" panose="020B0603000000000000" pitchFamily="50" charset="-127"/>
              <a:ea typeface="KB국민카드 본문 Medium" panose="020B0603000000000000" pitchFamily="50" charset="-127"/>
              <a:cs typeface="맑은 고딕" panose="020B0503020000020004" pitchFamily="50" charset="-127"/>
            </a:endParaRPr>
          </a:p>
        </p:txBody>
      </p:sp>
      <p:cxnSp>
        <p:nvCxnSpPr>
          <p:cNvPr id="9" name="Straight Connector 23"/>
          <p:cNvCxnSpPr/>
          <p:nvPr/>
        </p:nvCxnSpPr>
        <p:spPr>
          <a:xfrm>
            <a:off x="1085313" y="8926524"/>
            <a:ext cx="111625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4"/>
          <p:cNvCxnSpPr/>
          <p:nvPr/>
        </p:nvCxnSpPr>
        <p:spPr>
          <a:xfrm>
            <a:off x="3248319" y="8926524"/>
            <a:ext cx="111625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25"/>
          <p:cNvCxnSpPr/>
          <p:nvPr/>
        </p:nvCxnSpPr>
        <p:spPr>
          <a:xfrm>
            <a:off x="5264889" y="8926524"/>
            <a:ext cx="111625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0"/>
          <p:cNvSpPr/>
          <p:nvPr/>
        </p:nvSpPr>
        <p:spPr>
          <a:xfrm>
            <a:off x="2095516" y="8686499"/>
            <a:ext cx="469983" cy="253151"/>
          </a:xfrm>
          <a:prstGeom prst="rect">
            <a:avLst/>
          </a:prstGeom>
        </p:spPr>
        <p:txBody>
          <a:bodyPr wrap="square" lIns="95409" tIns="47705" rIns="95409" bIns="47705">
            <a:spAutoFit/>
          </a:bodyPr>
          <a:lstStyle/>
          <a:p>
            <a:pPr latinLnBrk="0"/>
            <a:r>
              <a:rPr lang="ko-KR" altLang="en-US" sz="1000" kern="100" smtClean="0">
                <a:solidFill>
                  <a:schemeClr val="tx1">
                    <a:lumMod val="75000"/>
                    <a:lumOff val="25000"/>
                  </a:schemeClr>
                </a:solidFill>
                <a:latin typeface="KB국민카드 본문 Medium" panose="020B0603000000000000" pitchFamily="50" charset="-127"/>
                <a:ea typeface="KB국민카드 본문 Medium" panose="020B0603000000000000" pitchFamily="50" charset="-127"/>
                <a:cs typeface="맑은 고딕" panose="020B0503020000020004" pitchFamily="50" charset="-127"/>
              </a:rPr>
              <a:t>지점</a:t>
            </a:r>
            <a:endParaRPr lang="ko-KR" altLang="ko-KR" sz="1000" kern="100" dirty="0">
              <a:solidFill>
                <a:schemeClr val="tx1">
                  <a:lumMod val="75000"/>
                  <a:lumOff val="25000"/>
                </a:schemeClr>
              </a:solidFill>
              <a:latin typeface="KB국민카드 본문 Medium" panose="020B0603000000000000" pitchFamily="50" charset="-127"/>
              <a:ea typeface="KB국민카드 본문 Medium" panose="020B0603000000000000" pitchFamily="50" charset="-127"/>
              <a:cs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173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56" r:id="rId2"/>
  </p:sldLayoutIdLst>
  <p:timing>
    <p:tnLst>
      <p:par>
        <p:cTn id="1" dur="indefinite" restart="never" nodeType="tmRoot"/>
      </p:par>
    </p:tnLst>
  </p:timing>
  <p:txStyles>
    <p:titleStyle>
      <a:lvl1pPr algn="ctr" defTabSz="947672" rtl="0" eaLnBrk="1" latinLnBrk="1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380" indent="-355380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69984" indent="-296156" algn="l" defTabSz="947672" rtl="0" eaLnBrk="1" latinLnBrk="1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84594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58430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32266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101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79939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53774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27611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3836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7672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1517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5342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9180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43017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6861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90698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모서리가 둥근 직사각형 9"/>
          <p:cNvSpPr/>
          <p:nvPr/>
        </p:nvSpPr>
        <p:spPr>
          <a:xfrm>
            <a:off x="318671" y="1136403"/>
            <a:ext cx="6229442" cy="7866789"/>
          </a:xfrm>
          <a:prstGeom prst="roundRect">
            <a:avLst>
              <a:gd name="adj" fmla="val 1459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294" tIns="36294" rIns="36294" bIns="36294" rtlCol="0" anchor="ctr"/>
          <a:lstStyle/>
          <a:p>
            <a:pPr algn="ctr"/>
            <a:endParaRPr lang="ko-KR" altLang="en-US"/>
          </a:p>
        </p:txBody>
      </p:sp>
      <p:pic>
        <p:nvPicPr>
          <p:cNvPr id="11" name="Picture 5"/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21" y="9134726"/>
            <a:ext cx="6373475" cy="79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38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16" r:id="rId2"/>
    <p:sldLayoutId id="2147483782" r:id="rId3"/>
  </p:sldLayoutIdLst>
  <p:timing>
    <p:tnLst>
      <p:par>
        <p:cTn id="1" dur="indefinite" restart="never" nodeType="tmRoot"/>
      </p:par>
    </p:tnLst>
  </p:timing>
  <p:txStyles>
    <p:titleStyle>
      <a:lvl1pPr algn="ctr" defTabSz="947672" rtl="0" eaLnBrk="1" latinLnBrk="1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380" indent="-355380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69984" indent="-296156" algn="l" defTabSz="947672" rtl="0" eaLnBrk="1" latinLnBrk="1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84594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58430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32266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101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79939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53774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27611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3836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7672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1517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5342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9180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43017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6861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90698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81" y="396637"/>
            <a:ext cx="6173629" cy="1650735"/>
          </a:xfrm>
          <a:prstGeom prst="rect">
            <a:avLst/>
          </a:prstGeom>
        </p:spPr>
        <p:txBody>
          <a:bodyPr vert="horz" lIns="92201" tIns="46101" rIns="92201" bIns="46101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81" y="2311032"/>
            <a:ext cx="6173629" cy="6536455"/>
          </a:xfrm>
          <a:prstGeom prst="rect">
            <a:avLst/>
          </a:prstGeom>
        </p:spPr>
        <p:txBody>
          <a:bodyPr vert="horz" lIns="92201" tIns="46101" rIns="92201" bIns="46101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81" y="9179948"/>
            <a:ext cx="1600571" cy="527319"/>
          </a:xfrm>
          <a:prstGeom prst="rect">
            <a:avLst/>
          </a:prstGeom>
        </p:spPr>
        <p:txBody>
          <a:bodyPr vert="horz" lIns="92201" tIns="46101" rIns="92201" bIns="4610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0A4AE-3DAC-4DE2-932D-62C41DC37A49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694" y="9179948"/>
            <a:ext cx="2172203" cy="527319"/>
          </a:xfrm>
          <a:prstGeom prst="rect">
            <a:avLst/>
          </a:prstGeom>
        </p:spPr>
        <p:txBody>
          <a:bodyPr vert="horz" lIns="92201" tIns="46101" rIns="92201" bIns="4610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6039" y="9179948"/>
            <a:ext cx="1600571" cy="527319"/>
          </a:xfrm>
          <a:prstGeom prst="rect">
            <a:avLst/>
          </a:prstGeom>
        </p:spPr>
        <p:txBody>
          <a:bodyPr vert="horz" lIns="92201" tIns="46101" rIns="92201" bIns="4610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318671" y="1136403"/>
            <a:ext cx="6229442" cy="7866789"/>
          </a:xfrm>
          <a:prstGeom prst="roundRect">
            <a:avLst>
              <a:gd name="adj" fmla="val 1459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294" tIns="36294" rIns="36294" bIns="36294" rtlCol="0" anchor="ctr"/>
          <a:lstStyle/>
          <a:p>
            <a:pPr algn="ctr"/>
            <a:endParaRPr lang="ko-KR" altLang="en-US"/>
          </a:p>
        </p:txBody>
      </p:sp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21" y="9134726"/>
            <a:ext cx="6373475" cy="79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489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</p:sldLayoutIdLst>
  <p:txStyles>
    <p:titleStyle>
      <a:lvl1pPr algn="ctr" defTabSz="922009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5754" indent="-345754" algn="l" defTabSz="922009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9132" indent="-288128" algn="l" defTabSz="922009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512" indent="-230503" algn="l" defTabSz="922009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13516" indent="-230503" algn="l" defTabSz="922009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4521" indent="-230503" algn="l" defTabSz="922009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5525" indent="-230503" algn="l" defTabSz="9220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6530" indent="-230503" algn="l" defTabSz="9220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57534" indent="-230503" algn="l" defTabSz="9220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18538" indent="-230503" algn="l" defTabSz="9220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1004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2009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83013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44018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05022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66027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27032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88037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5.wdp"/><Relationship Id="rId18" Type="http://schemas.openxmlformats.org/officeDocument/2006/relationships/image" Target="../media/image11.png"/><Relationship Id="rId3" Type="http://schemas.openxmlformats.org/officeDocument/2006/relationships/image" Target="../media/image3.jpg"/><Relationship Id="rId21" Type="http://schemas.openxmlformats.org/officeDocument/2006/relationships/image" Target="../media/image13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microsoft.com/office/2007/relationships/hdphoto" Target="../media/hdphoto7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openxmlformats.org/officeDocument/2006/relationships/image" Target="../media/image14.png"/><Relationship Id="rId10" Type="http://schemas.openxmlformats.org/officeDocument/2006/relationships/image" Target="../media/image7.png"/><Relationship Id="rId19" Type="http://schemas.microsoft.com/office/2007/relationships/hdphoto" Target="../media/hdphoto8.wdp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9.png"/><Relationship Id="rId22" Type="http://schemas.microsoft.com/office/2007/relationships/hdphoto" Target="../media/hdphoto9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13" Type="http://schemas.openxmlformats.org/officeDocument/2006/relationships/image" Target="../media/image12.png"/><Relationship Id="rId18" Type="http://schemas.openxmlformats.org/officeDocument/2006/relationships/image" Target="../media/image21.png"/><Relationship Id="rId26" Type="http://schemas.microsoft.com/office/2007/relationships/hdphoto" Target="../media/hdphoto15.wdp"/><Relationship Id="rId3" Type="http://schemas.openxmlformats.org/officeDocument/2006/relationships/image" Target="../media/image3.jpg"/><Relationship Id="rId21" Type="http://schemas.microsoft.com/office/2007/relationships/hdphoto" Target="../media/hdphoto13.wdp"/><Relationship Id="rId34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0.png"/><Relationship Id="rId17" Type="http://schemas.microsoft.com/office/2007/relationships/hdphoto" Target="../media/hdphoto3.wdp"/><Relationship Id="rId25" Type="http://schemas.openxmlformats.org/officeDocument/2006/relationships/image" Target="../media/image25.png"/><Relationship Id="rId3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.png"/><Relationship Id="rId20" Type="http://schemas.openxmlformats.org/officeDocument/2006/relationships/image" Target="../media/image22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7.xml"/><Relationship Id="rId6" Type="http://schemas.microsoft.com/office/2007/relationships/hdphoto" Target="../media/hdphoto4.wdp"/><Relationship Id="rId11" Type="http://schemas.openxmlformats.org/officeDocument/2006/relationships/image" Target="../media/image19.png"/><Relationship Id="rId24" Type="http://schemas.openxmlformats.org/officeDocument/2006/relationships/image" Target="../media/image24.png"/><Relationship Id="rId32" Type="http://schemas.openxmlformats.org/officeDocument/2006/relationships/image" Target="../media/image29.png"/><Relationship Id="rId5" Type="http://schemas.openxmlformats.org/officeDocument/2006/relationships/image" Target="../media/image16.png"/><Relationship Id="rId15" Type="http://schemas.microsoft.com/office/2007/relationships/hdphoto" Target="../media/hdphoto2.wdp"/><Relationship Id="rId23" Type="http://schemas.microsoft.com/office/2007/relationships/hdphoto" Target="../media/hdphoto14.wdp"/><Relationship Id="rId28" Type="http://schemas.microsoft.com/office/2007/relationships/hdphoto" Target="../media/hdphoto16.wdp"/><Relationship Id="rId10" Type="http://schemas.microsoft.com/office/2007/relationships/hdphoto" Target="../media/hdphoto11.wdp"/><Relationship Id="rId19" Type="http://schemas.microsoft.com/office/2007/relationships/hdphoto" Target="../media/hdphoto12.wdp"/><Relationship Id="rId31" Type="http://schemas.openxmlformats.org/officeDocument/2006/relationships/image" Target="../media/image28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Relationship Id="rId14" Type="http://schemas.openxmlformats.org/officeDocument/2006/relationships/image" Target="../media/image5.png"/><Relationship Id="rId22" Type="http://schemas.openxmlformats.org/officeDocument/2006/relationships/image" Target="../media/image23.png"/><Relationship Id="rId27" Type="http://schemas.openxmlformats.org/officeDocument/2006/relationships/image" Target="../media/image26.png"/><Relationship Id="rId30" Type="http://schemas.microsoft.com/office/2007/relationships/hdphoto" Target="../media/hdphoto17.wdp"/><Relationship Id="rId35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직사각형 67"/>
          <p:cNvSpPr/>
          <p:nvPr/>
        </p:nvSpPr>
        <p:spPr>
          <a:xfrm>
            <a:off x="3283752" y="2520341"/>
            <a:ext cx="3105146" cy="2819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98907" y="2716636"/>
            <a:ext cx="2021536" cy="4666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421618"/>
              </p:ext>
            </p:extLst>
          </p:nvPr>
        </p:nvGraphicFramePr>
        <p:xfrm>
          <a:off x="316851" y="4144892"/>
          <a:ext cx="6121400" cy="4595880"/>
        </p:xfrm>
        <a:graphic>
          <a:graphicData uri="http://schemas.openxmlformats.org/drawingml/2006/table">
            <a:tbl>
              <a:tblPr/>
              <a:tblGrid>
                <a:gridCol w="153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①메인화면 오른쪽 상단</a:t>
                      </a:r>
                      <a:endParaRPr lang="en-US" altLang="ko-KR" sz="1000" b="1" smtClean="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/>
                          <a:ea typeface="KB금융 본문체 Light"/>
                        </a:rPr>
                        <a:t>「</a:t>
                      </a:r>
                      <a:r>
                        <a:rPr lang="ko-KR" altLang="en-US" sz="1000" b="1" smtClean="0">
                          <a:solidFill>
                            <a:srgbClr val="FF0000"/>
                          </a:solidFill>
                          <a:latin typeface="KB금융 본문체 Bold" panose="020B0803000000000000" pitchFamily="50" charset="-127"/>
                          <a:ea typeface="KB금융 본문체 Bold" panose="020B0803000000000000" pitchFamily="50" charset="-127"/>
                        </a:rPr>
                        <a:t>전체메뉴</a:t>
                      </a:r>
                      <a:r>
                        <a:rPr lang="ko-KR" altLang="en-US" sz="1000" b="1" smtClean="0">
                          <a:latin typeface="KB금융 본문체 Light"/>
                          <a:ea typeface="KB금융 본문체 Light"/>
                        </a:rPr>
                        <a:t>」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클릭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②예금→신규→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대학교</a:t>
                      </a:r>
                      <a:endParaRPr lang="en-US" altLang="ko-KR" sz="1000" b="1" smtClean="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학생증 체크카드 신규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③기존 통장 사용하기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④대학교 학생증 체크카드만들기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376"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⑤대학교 선택하기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⑥체크카드 발급정보 입력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⑦본인인증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⑧카드발급 완료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600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모서리가 둥근 직사각형 13"/>
          <p:cNvSpPr/>
          <p:nvPr/>
        </p:nvSpPr>
        <p:spPr>
          <a:xfrm>
            <a:off x="321339" y="1153048"/>
            <a:ext cx="1260291" cy="234662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1" tIns="46101" rIns="92201" bIns="46101" rtlCol="0" anchor="ctr"/>
          <a:lstStyle/>
          <a:p>
            <a:r>
              <a:rPr lang="ko-KR" altLang="en-US" sz="1600" smtClean="0">
                <a:solidFill>
                  <a:srgbClr val="F0830A"/>
                </a:solidFill>
                <a:latin typeface="KB금융 제목체 Bold" pitchFamily="50" charset="-127"/>
                <a:ea typeface="KB금융 제목체 Bold" pitchFamily="50" charset="-127"/>
              </a:rPr>
              <a:t>준비 사항</a:t>
            </a:r>
            <a:endParaRPr lang="ko-KR" altLang="en-US" sz="1600" dirty="0">
              <a:solidFill>
                <a:srgbClr val="F0830A"/>
              </a:solidFill>
              <a:latin typeface="KB금융 제목체 Bold" pitchFamily="50" charset="-127"/>
              <a:ea typeface="KB금융 제목체 Bold" pitchFamily="50" charset="-127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11814" y="458061"/>
            <a:ext cx="4753628" cy="400879"/>
          </a:xfrm>
          <a:prstGeom prst="rect">
            <a:avLst/>
          </a:prstGeom>
          <a:noFill/>
        </p:spPr>
        <p:txBody>
          <a:bodyPr wrap="square" lIns="92201" tIns="46101" rIns="92201" bIns="46101" rtlCol="0">
            <a:spAutoFit/>
          </a:bodyPr>
          <a:lstStyle/>
          <a:p>
            <a:pPr algn="just"/>
            <a:r>
              <a:rPr lang="ko-KR" altLang="en-US" sz="2000" b="1" smtClean="0">
                <a:solidFill>
                  <a:prstClr val="white"/>
                </a:solidFill>
                <a:latin typeface="KB금융 제목체 Bold" pitchFamily="50" charset="-127"/>
                <a:ea typeface="KB금융 제목체 Bold" pitchFamily="50" charset="-127"/>
              </a:rPr>
              <a:t>대학교 학생증 체크카드 모바일 신청방법</a:t>
            </a:r>
            <a:endParaRPr lang="ko-KR" altLang="en-US" sz="2000" b="1" dirty="0">
              <a:solidFill>
                <a:prstClr val="white"/>
              </a:solidFill>
              <a:latin typeface="KB금융 제목체 Bold" pitchFamily="50" charset="-127"/>
              <a:ea typeface="KB금융 제목체 Bold" pitchFamily="50" charset="-127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94498" y="1391602"/>
            <a:ext cx="4243559" cy="328519"/>
          </a:xfrm>
          <a:prstGeom prst="rect">
            <a:avLst/>
          </a:prstGeom>
          <a:noFill/>
        </p:spPr>
        <p:txBody>
          <a:bodyPr wrap="square" lIns="0" tIns="36296" rIns="0" bIns="36296" rtlCol="0" anchor="ctr" anchorCtr="0">
            <a:noAutofit/>
          </a:bodyPr>
          <a:lstStyle/>
          <a:p>
            <a:pPr>
              <a:tabLst>
                <a:tab pos="275299" algn="l"/>
              </a:tabLst>
            </a:pPr>
            <a:r>
              <a:rPr lang="en-US" altLang="ko-KR" sz="1100" b="1">
                <a:latin typeface="KB금융 본문체 Light" pitchFamily="50" charset="-127"/>
                <a:ea typeface="KB금융 본문체 Light" pitchFamily="50" charset="-127"/>
              </a:rPr>
              <a:t> 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  □  </a:t>
            </a:r>
            <a:r>
              <a:rPr lang="ko-KR" altLang="en-US" sz="1100" b="1" smtClean="0">
                <a:latin typeface="KB금융 본문체 Light" pitchFamily="50" charset="-127"/>
                <a:ea typeface="KB금융 본문체 Light" pitchFamily="50" charset="-127"/>
              </a:rPr>
              <a:t>본인명의 스마트폰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0698" y="9278202"/>
            <a:ext cx="42593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[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문의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]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KB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국민은행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1599-9999,  KB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국민카드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1588-1688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      KB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국민은행  </a:t>
            </a:r>
            <a:r>
              <a:rPr lang="ko-KR" altLang="en-US" sz="1200" dirty="0" err="1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금촌중앙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지점   ☎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031-949-9056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5924" y="2781800"/>
            <a:ext cx="1927501" cy="35565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en-US" altLang="ko-KR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PlayStore  </a:t>
            </a:r>
            <a:r>
              <a:rPr lang="ko-KR" altLang="en-US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또는  </a:t>
            </a:r>
            <a:r>
              <a:rPr lang="en-US" altLang="ko-KR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AppStore </a:t>
            </a:r>
            <a:r>
              <a:rPr lang="ko-KR" altLang="en-US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에서</a:t>
            </a:r>
            <a:endParaRPr lang="en-US" altLang="ko-KR" sz="1050" b="1" smtClean="0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ko-KR" altLang="en-US" sz="1050" b="1">
                <a:solidFill>
                  <a:srgbClr val="FF00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ko-KR" altLang="en-US" sz="1050" b="1" smtClean="0">
                <a:solidFill>
                  <a:srgbClr val="FF00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        </a:t>
            </a:r>
            <a:r>
              <a:rPr lang="en-US" altLang="ko-KR" sz="1050" b="1" smtClean="0">
                <a:solidFill>
                  <a:srgbClr val="FF00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KB</a:t>
            </a:r>
            <a:r>
              <a:rPr lang="ko-KR" altLang="en-US" sz="1050" b="1" smtClean="0">
                <a:solidFill>
                  <a:srgbClr val="FF00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스타뱅킹  </a:t>
            </a:r>
            <a:r>
              <a:rPr lang="ko-KR" altLang="en-US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다운로드 </a:t>
            </a:r>
            <a:endParaRPr lang="en-US" altLang="ko-KR" sz="1000" b="1" smtClean="0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303590" y="2352248"/>
            <a:ext cx="1260291" cy="234662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1" tIns="46101" rIns="92201" bIns="46101" rtlCol="0" anchor="ctr"/>
          <a:lstStyle/>
          <a:p>
            <a:r>
              <a:rPr lang="ko-KR" altLang="en-US" sz="1600" smtClean="0">
                <a:solidFill>
                  <a:srgbClr val="F0830A"/>
                </a:solidFill>
                <a:latin typeface="KB금융 제목체 Bold" pitchFamily="50" charset="-127"/>
                <a:ea typeface="KB금융 제목체 Bold" pitchFamily="50" charset="-127"/>
              </a:rPr>
              <a:t>신청 방법</a:t>
            </a:r>
            <a:endParaRPr lang="ko-KR" altLang="en-US" sz="1600" dirty="0">
              <a:solidFill>
                <a:srgbClr val="F0830A"/>
              </a:solidFill>
              <a:latin typeface="KB금융 제목체 Bold" pitchFamily="50" charset="-127"/>
              <a:ea typeface="KB금융 제목체 Bold" pitchFamily="50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6261" y="1635864"/>
            <a:ext cx="4243559" cy="328519"/>
          </a:xfrm>
          <a:prstGeom prst="rect">
            <a:avLst/>
          </a:prstGeom>
          <a:noFill/>
        </p:spPr>
        <p:txBody>
          <a:bodyPr wrap="square" lIns="0" tIns="36296" rIns="0" bIns="36296" rtlCol="0" anchor="ctr" anchorCtr="0">
            <a:noAutofit/>
          </a:bodyPr>
          <a:lstStyle/>
          <a:p>
            <a:pPr>
              <a:tabLst>
                <a:tab pos="275299" algn="l"/>
              </a:tabLst>
            </a:pPr>
            <a:r>
              <a:rPr lang="en-US" altLang="ko-KR" sz="1100" b="1">
                <a:latin typeface="KB금융 본문체 Light" pitchFamily="50" charset="-127"/>
                <a:ea typeface="KB금융 본문체 Light" pitchFamily="50" charset="-127"/>
              </a:rPr>
              <a:t> 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  □  </a:t>
            </a:r>
            <a:r>
              <a:rPr lang="ko-KR" altLang="en-US" sz="1100" b="1" smtClean="0">
                <a:latin typeface="KB금융 본문체 Light" pitchFamily="50" charset="-127"/>
                <a:ea typeface="KB금융 본문체 Light" pitchFamily="50" charset="-127"/>
              </a:rPr>
              <a:t>신분증 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(</a:t>
            </a:r>
            <a:r>
              <a:rPr lang="ko-KR" altLang="en-US" sz="1100" b="1">
                <a:latin typeface="KB금융 본문체 Light" pitchFamily="50" charset="-127"/>
                <a:ea typeface="KB금융 본문체 Light" pitchFamily="50" charset="-127"/>
              </a:rPr>
              <a:t> </a:t>
            </a:r>
            <a:r>
              <a:rPr lang="ko-KR" altLang="en-US" sz="1100" b="1" smtClean="0">
                <a:latin typeface="KB금융 본문체 Light" pitchFamily="50" charset="-127"/>
                <a:ea typeface="KB금융 본문체 Light" pitchFamily="50" charset="-127"/>
              </a:rPr>
              <a:t>주민등록증 또는 운전면허증 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)</a:t>
            </a:r>
          </a:p>
        </p:txBody>
      </p:sp>
      <p:sp>
        <p:nvSpPr>
          <p:cNvPr id="36" name="AutoShape 52"/>
          <p:cNvSpPr>
            <a:spLocks noChangeShapeType="1"/>
          </p:cNvSpPr>
          <p:nvPr/>
        </p:nvSpPr>
        <p:spPr bwMode="auto">
          <a:xfrm>
            <a:off x="394498" y="1999878"/>
            <a:ext cx="6006220" cy="0"/>
          </a:xfrm>
          <a:prstGeom prst="straightConnector1">
            <a:avLst/>
          </a:prstGeom>
          <a:noFill/>
          <a:ln w="635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2201" tIns="0" rIns="92201" bIns="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3325454" y="2572507"/>
            <a:ext cx="3136913" cy="22982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en-US" altLang="ko-KR" sz="1100" b="1" dirty="0" smtClean="0">
                <a:solidFill>
                  <a:srgbClr val="F083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 </a:t>
            </a:r>
            <a:r>
              <a:rPr lang="en-US" altLang="ko-KR" sz="1050" b="1" dirty="0" smtClean="0">
                <a:solidFill>
                  <a:srgbClr val="F083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(</a:t>
            </a:r>
            <a:r>
              <a:rPr lang="ko-KR" altLang="en-US" sz="1050" b="1" dirty="0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선택</a:t>
            </a:r>
            <a:r>
              <a:rPr lang="en-US" altLang="ko-KR" sz="1050" b="1" dirty="0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1)  </a:t>
            </a:r>
            <a:r>
              <a:rPr lang="ko-KR" altLang="en-US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기존 통장 사용하기 → </a:t>
            </a:r>
            <a:r>
              <a:rPr lang="en-US" altLang="ko-KR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ko-KR" altLang="en-US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학생증 체크카드 만들기</a:t>
            </a:r>
            <a:endParaRPr lang="en-US" altLang="ko-KR" sz="1050" b="1" dirty="0" smtClean="0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9043" y="154734"/>
            <a:ext cx="3839832" cy="328519"/>
          </a:xfrm>
          <a:prstGeom prst="rect">
            <a:avLst/>
          </a:prstGeom>
          <a:noFill/>
        </p:spPr>
        <p:txBody>
          <a:bodyPr wrap="square" lIns="0" tIns="36296" rIns="0" bIns="36296" rtlCol="0" anchor="ctr" anchorCtr="0">
            <a:noAutofit/>
          </a:bodyPr>
          <a:lstStyle/>
          <a:p>
            <a:pPr>
              <a:tabLst>
                <a:tab pos="275299" algn="l"/>
              </a:tabLst>
            </a:pPr>
            <a:r>
              <a:rPr lang="en-US" altLang="ko-KR" sz="1100" b="1">
                <a:latin typeface="KB금융 본문체 Light" pitchFamily="50" charset="-127"/>
                <a:ea typeface="KB금융 본문체 Light" pitchFamily="50" charset="-127"/>
              </a:rPr>
              <a:t> 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  </a:t>
            </a:r>
          </a:p>
        </p:txBody>
      </p:sp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41" y="4648948"/>
            <a:ext cx="1396302" cy="164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022" b="18049"/>
          <a:stretch/>
        </p:blipFill>
        <p:spPr bwMode="auto">
          <a:xfrm>
            <a:off x="1933925" y="4648948"/>
            <a:ext cx="1292075" cy="100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10685"/>
          <a:stretch/>
        </p:blipFill>
        <p:spPr bwMode="auto">
          <a:xfrm>
            <a:off x="1924878" y="5649747"/>
            <a:ext cx="1322736" cy="64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직사각형 78"/>
          <p:cNvSpPr/>
          <p:nvPr/>
        </p:nvSpPr>
        <p:spPr>
          <a:xfrm>
            <a:off x="3637712" y="6081287"/>
            <a:ext cx="982583" cy="1031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0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6532"/>
          <a:stretch/>
        </p:blipFill>
        <p:spPr bwMode="auto">
          <a:xfrm>
            <a:off x="3488654" y="4648948"/>
            <a:ext cx="1361982" cy="164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직사각형 80"/>
          <p:cNvSpPr/>
          <p:nvPr/>
        </p:nvSpPr>
        <p:spPr>
          <a:xfrm>
            <a:off x="3545471" y="5087126"/>
            <a:ext cx="1246806" cy="1309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2" name="Picture 3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854"/>
          <a:stretch/>
        </p:blipFill>
        <p:spPr bwMode="auto">
          <a:xfrm>
            <a:off x="4941961" y="4576939"/>
            <a:ext cx="1438699" cy="1504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29" y="6971171"/>
            <a:ext cx="1398114" cy="17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5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539" y="6971171"/>
            <a:ext cx="1393413" cy="1134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9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539" y="8194170"/>
            <a:ext cx="1393413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6" name="그룹 85"/>
          <p:cNvGrpSpPr/>
          <p:nvPr/>
        </p:nvGrpSpPr>
        <p:grpSpPr>
          <a:xfrm>
            <a:off x="4990029" y="6975933"/>
            <a:ext cx="1390632" cy="1710225"/>
            <a:chOff x="5125769" y="1051977"/>
            <a:chExt cx="2123627" cy="3356401"/>
          </a:xfrm>
        </p:grpSpPr>
        <p:pic>
          <p:nvPicPr>
            <p:cNvPr id="87" name="Picture 5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5769" y="1051977"/>
              <a:ext cx="2123627" cy="3356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88" name="직사각형 87"/>
            <p:cNvSpPr/>
            <p:nvPr/>
          </p:nvSpPr>
          <p:spPr>
            <a:xfrm>
              <a:off x="5610597" y="1513784"/>
              <a:ext cx="14401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2" name="그룹 91"/>
          <p:cNvGrpSpPr/>
          <p:nvPr/>
        </p:nvGrpSpPr>
        <p:grpSpPr>
          <a:xfrm>
            <a:off x="3508372" y="6986147"/>
            <a:ext cx="1283905" cy="1695249"/>
            <a:chOff x="5937392" y="1657979"/>
            <a:chExt cx="2061064" cy="2608408"/>
          </a:xfrm>
        </p:grpSpPr>
        <p:pic>
          <p:nvPicPr>
            <p:cNvPr id="93" name="Picture 2"/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harpenSoften amount="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487"/>
            <a:stretch/>
          </p:blipFill>
          <p:spPr bwMode="auto">
            <a:xfrm>
              <a:off x="5937392" y="1657979"/>
              <a:ext cx="2061064" cy="260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" name="직사각형 93"/>
            <p:cNvSpPr/>
            <p:nvPr/>
          </p:nvSpPr>
          <p:spPr>
            <a:xfrm>
              <a:off x="6189103" y="3142062"/>
              <a:ext cx="504056" cy="1133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mtClean="0"/>
                <a:t>ㅊ</a:t>
              </a:r>
              <a:endParaRPr lang="ko-KR" altLang="en-US"/>
            </a:p>
          </p:txBody>
        </p:sp>
      </p:grpSp>
      <p:sp>
        <p:nvSpPr>
          <p:cNvPr id="6" name="직사각형 5"/>
          <p:cNvSpPr/>
          <p:nvPr/>
        </p:nvSpPr>
        <p:spPr>
          <a:xfrm>
            <a:off x="1933925" y="7284625"/>
            <a:ext cx="199725" cy="100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직사각형 94"/>
          <p:cNvSpPr/>
          <p:nvPr/>
        </p:nvSpPr>
        <p:spPr>
          <a:xfrm>
            <a:off x="434074" y="8465372"/>
            <a:ext cx="1267528" cy="1309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/>
          <p:cNvSpPr/>
          <p:nvPr/>
        </p:nvSpPr>
        <p:spPr>
          <a:xfrm>
            <a:off x="3545472" y="8451083"/>
            <a:ext cx="1209706" cy="1309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/>
          <p:nvPr/>
        </p:nvSpPr>
        <p:spPr>
          <a:xfrm>
            <a:off x="5248145" y="5081196"/>
            <a:ext cx="826893" cy="1190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1543526" y="4576939"/>
            <a:ext cx="273513" cy="2880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2208491" y="4926891"/>
            <a:ext cx="320255" cy="94377"/>
          </a:xfrm>
          <a:prstGeom prst="rect">
            <a:avLst/>
          </a:prstGeom>
          <a:solidFill>
            <a:srgbClr val="F9CB77"/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4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43919" y="5435612"/>
            <a:ext cx="320255" cy="94377"/>
          </a:xfrm>
          <a:prstGeom prst="rect">
            <a:avLst/>
          </a:prstGeom>
          <a:solidFill>
            <a:srgbClr val="F9CB77"/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4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84676" y="4895598"/>
            <a:ext cx="67153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예금</a:t>
            </a:r>
            <a:endParaRPr lang="ko-KR" altLang="en-US" sz="7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26645" y="5409655"/>
            <a:ext cx="6715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신</a:t>
            </a:r>
            <a:r>
              <a:rPr lang="ko-KR" altLang="en-US" sz="50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규</a:t>
            </a:r>
            <a:endParaRPr lang="ko-KR" altLang="en-US" sz="7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208491" y="6184436"/>
            <a:ext cx="944395" cy="61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2142037" y="6136525"/>
            <a:ext cx="9199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대학교 학생증 체크카드 신규</a:t>
            </a:r>
            <a:endParaRPr lang="en-US" altLang="ko-KR" sz="500" smtClean="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2203606" y="4918812"/>
            <a:ext cx="312672" cy="1082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2855007" y="5430813"/>
            <a:ext cx="310583" cy="1082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2177562" y="6164978"/>
            <a:ext cx="988028" cy="1039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5042388" y="8465372"/>
            <a:ext cx="1267726" cy="13811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직사각형 69"/>
          <p:cNvSpPr/>
          <p:nvPr/>
        </p:nvSpPr>
        <p:spPr>
          <a:xfrm>
            <a:off x="3276989" y="3051207"/>
            <a:ext cx="3111909" cy="282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3325452" y="3115786"/>
            <a:ext cx="3136915" cy="2051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en-US" altLang="ko-KR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en-US" altLang="ko-KR" sz="105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(</a:t>
            </a:r>
            <a:r>
              <a:rPr lang="ko-KR" altLang="en-US" sz="105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선택</a:t>
            </a:r>
            <a:r>
              <a:rPr lang="en-US" altLang="ko-KR" sz="105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2)  </a:t>
            </a:r>
            <a:r>
              <a:rPr lang="ko-KR" altLang="en-US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새로운 통장 만들기 → </a:t>
            </a:r>
            <a:r>
              <a:rPr lang="en-US" altLang="ko-KR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ko-KR" altLang="en-US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학생증 체크카드 만들기</a:t>
            </a:r>
            <a:endParaRPr lang="en-US" altLang="ko-KR" sz="1100" b="1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</p:txBody>
      </p:sp>
      <p:cxnSp>
        <p:nvCxnSpPr>
          <p:cNvPr id="21" name="직선 화살표 연결선 20"/>
          <p:cNvCxnSpPr/>
          <p:nvPr/>
        </p:nvCxnSpPr>
        <p:spPr>
          <a:xfrm flipV="1">
            <a:off x="2597313" y="2689808"/>
            <a:ext cx="679676" cy="185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/>
          <p:nvPr/>
        </p:nvCxnSpPr>
        <p:spPr>
          <a:xfrm>
            <a:off x="2586246" y="2932801"/>
            <a:ext cx="666896" cy="2445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74441" y="3769758"/>
            <a:ext cx="3136913" cy="22982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en-US" altLang="ko-KR" sz="1100" b="1" smtClean="0">
                <a:solidFill>
                  <a:srgbClr val="F083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 </a:t>
            </a:r>
            <a:r>
              <a:rPr lang="en-US" altLang="ko-KR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(</a:t>
            </a:r>
            <a:r>
              <a:rPr lang="ko-KR" altLang="en-US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선택</a:t>
            </a:r>
            <a:r>
              <a:rPr lang="en-US" altLang="ko-KR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1)  </a:t>
            </a:r>
            <a:r>
              <a:rPr lang="ko-KR" altLang="en-US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기존 통장 사용하기 → </a:t>
            </a:r>
            <a:r>
              <a:rPr lang="en-US" altLang="ko-KR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ko-KR" altLang="en-US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학생증 체크카드 만들기</a:t>
            </a:r>
            <a:endParaRPr lang="en-US" altLang="ko-KR" sz="1050" b="1" smtClean="0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355302" y="1164309"/>
            <a:ext cx="2302795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 dirty="0" smtClean="0"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     신청 가능 시간</a:t>
            </a:r>
            <a:r>
              <a:rPr lang="ko-KR" altLang="en-US" sz="800" dirty="0" smtClean="0"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 </a:t>
            </a:r>
            <a:endParaRPr lang="en-US" altLang="ko-KR" sz="800" dirty="0" smtClean="0">
              <a:latin typeface="KB금융 본문체 Bold" panose="020B0803000000000000" pitchFamily="50" charset="-127"/>
              <a:ea typeface="KB금융 본문체 Bold" panose="020B0803000000000000" pitchFamily="50" charset="-127"/>
            </a:endParaRPr>
          </a:p>
          <a:p>
            <a:r>
              <a:rPr lang="ko-KR" altLang="en-US" sz="800" dirty="0" smtClean="0"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    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■ 통장 신규</a:t>
            </a:r>
            <a:r>
              <a:rPr lang="en-US" altLang="ko-KR" sz="700" dirty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</a:t>
            </a:r>
          </a:p>
          <a:p>
            <a:r>
              <a:rPr lang="en-US" altLang="ko-KR" sz="700" dirty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     </a:t>
            </a:r>
            <a:r>
              <a:rPr lang="en-US" altLang="ko-KR" sz="70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 KB</a:t>
            </a:r>
            <a:r>
              <a:rPr lang="ko-KR" altLang="en-US" sz="70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국민은행계좌인증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/1</a:t>
            </a:r>
            <a:r>
              <a:rPr lang="ko-KR" altLang="en-US" sz="700" dirty="0" err="1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원입금인증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: 2</a:t>
            </a:r>
            <a:r>
              <a:rPr lang="en-US" altLang="ko-KR" sz="700" dirty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4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시간</a:t>
            </a:r>
            <a:endParaRPr lang="en-US" altLang="ko-KR" sz="700" dirty="0" smtClean="0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  <a:p>
            <a:r>
              <a:rPr lang="en-US" altLang="ko-KR" sz="700" dirty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     · 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영상통화방식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: 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평일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8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~22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 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공휴일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9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~18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</a:t>
            </a:r>
            <a:endParaRPr lang="en-US" altLang="ko-KR" sz="700" dirty="0" smtClean="0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  <a:p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  ■ 체크카드 발급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: 24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시간</a:t>
            </a:r>
            <a:endParaRPr lang="en-US" altLang="ko-KR" sz="700" dirty="0" smtClean="0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84" y="2975993"/>
            <a:ext cx="213836" cy="164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5661310" y="775742"/>
            <a:ext cx="64880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1/2</a:t>
            </a:r>
            <a:endParaRPr lang="ko-KR" altLang="en-US" sz="700" dirty="0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221883" y="117463"/>
            <a:ext cx="259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9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준법감시인 </a:t>
            </a:r>
            <a:r>
              <a:rPr lang="ko-KR" altLang="en-US" sz="900" err="1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심의필</a:t>
            </a:r>
            <a:r>
              <a:rPr lang="ko-KR" altLang="en-US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제</a:t>
            </a:r>
            <a:r>
              <a:rPr lang="en-US" altLang="ko-KR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2021-0138</a:t>
            </a:r>
            <a:r>
              <a:rPr lang="ko-KR" altLang="en-US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호</a:t>
            </a:r>
            <a:r>
              <a:rPr lang="en-US" altLang="ko-KR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(2021.01.22)</a:t>
            </a:r>
            <a:endParaRPr lang="en-US" altLang="ko-KR" sz="900" dirty="0" smtClean="0">
              <a:solidFill>
                <a:schemeClr val="bg1"/>
              </a:solidFill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  <a:p>
            <a:pPr algn="r"/>
            <a:r>
              <a:rPr lang="en-US" altLang="ko-KR" sz="9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(</a:t>
            </a:r>
            <a:r>
              <a:rPr lang="ko-KR" altLang="en-US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유효기간 </a:t>
            </a:r>
            <a:r>
              <a:rPr lang="en-US" altLang="ko-KR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2021.01.22~ 2022.12.31</a:t>
            </a:r>
            <a:r>
              <a:rPr lang="en-US" altLang="ko-KR" sz="9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371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Box 153"/>
          <p:cNvSpPr txBox="1"/>
          <p:nvPr/>
        </p:nvSpPr>
        <p:spPr>
          <a:xfrm>
            <a:off x="311813" y="458061"/>
            <a:ext cx="5423539" cy="400879"/>
          </a:xfrm>
          <a:prstGeom prst="rect">
            <a:avLst/>
          </a:prstGeom>
          <a:noFill/>
        </p:spPr>
        <p:txBody>
          <a:bodyPr wrap="square" lIns="92201" tIns="46101" rIns="92201" bIns="46101" rtlCol="0">
            <a:spAutoFit/>
          </a:bodyPr>
          <a:lstStyle/>
          <a:p>
            <a:pPr algn="just"/>
            <a:r>
              <a:rPr lang="ko-KR" altLang="en-US" sz="2000" b="1" smtClean="0">
                <a:solidFill>
                  <a:prstClr val="white"/>
                </a:solidFill>
                <a:latin typeface="KB금융 제목체 Bold" pitchFamily="50" charset="-127"/>
                <a:ea typeface="KB금융 제목체 Bold" pitchFamily="50" charset="-127"/>
              </a:rPr>
              <a:t>대학교 학생증 체크카드 모바일 신청방법 </a:t>
            </a:r>
            <a:r>
              <a:rPr lang="en-US" altLang="ko-KR" sz="2000" b="1" smtClean="0">
                <a:solidFill>
                  <a:prstClr val="white"/>
                </a:solidFill>
                <a:latin typeface="KB금융 제목체 Bold" pitchFamily="50" charset="-127"/>
                <a:ea typeface="KB금융 제목체 Bold" pitchFamily="50" charset="-127"/>
              </a:rPr>
              <a:t>(</a:t>
            </a:r>
            <a:r>
              <a:rPr lang="ko-KR" altLang="en-US" sz="2000" b="1" smtClean="0">
                <a:solidFill>
                  <a:prstClr val="white"/>
                </a:solidFill>
                <a:latin typeface="KB금융 제목체 Bold" pitchFamily="50" charset="-127"/>
                <a:ea typeface="KB금융 제목체 Bold" pitchFamily="50" charset="-127"/>
              </a:rPr>
              <a:t>계속</a:t>
            </a:r>
            <a:r>
              <a:rPr lang="en-US" altLang="ko-KR" sz="2000" b="1" smtClean="0">
                <a:solidFill>
                  <a:prstClr val="white"/>
                </a:solidFill>
                <a:latin typeface="KB금융 제목체 Bold" pitchFamily="50" charset="-127"/>
                <a:ea typeface="KB금융 제목체 Bold" pitchFamily="50" charset="-127"/>
              </a:rPr>
              <a:t>)</a:t>
            </a:r>
            <a:endParaRPr lang="ko-KR" altLang="en-US" sz="2000" b="1" dirty="0">
              <a:solidFill>
                <a:prstClr val="white"/>
              </a:solidFill>
              <a:latin typeface="KB금융 제목체 Bold" pitchFamily="50" charset="-127"/>
              <a:ea typeface="KB금융 제목체 Bold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789600"/>
              </p:ext>
            </p:extLst>
          </p:nvPr>
        </p:nvGraphicFramePr>
        <p:xfrm>
          <a:off x="367317" y="1639838"/>
          <a:ext cx="6121400" cy="6975240"/>
        </p:xfrm>
        <a:graphic>
          <a:graphicData uri="http://schemas.openxmlformats.org/drawingml/2006/table">
            <a:tbl>
              <a:tblPr/>
              <a:tblGrid>
                <a:gridCol w="153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①메인화면 오른쪽 상단</a:t>
                      </a:r>
                      <a:endParaRPr lang="en-US" altLang="ko-KR" sz="1000" b="1" smtClean="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/>
                          <a:ea typeface="KB금융 본문체 Light"/>
                        </a:rPr>
                        <a:t>「</a:t>
                      </a:r>
                      <a:r>
                        <a:rPr lang="ko-KR" altLang="en-US" sz="1000" b="1" smtClean="0">
                          <a:solidFill>
                            <a:srgbClr val="FF0000"/>
                          </a:solidFill>
                          <a:latin typeface="KB금융 제목체 Bold" panose="020B0803000000000000" pitchFamily="50" charset="-127"/>
                          <a:ea typeface="KB금융 제목체 Bold" panose="020B0803000000000000" pitchFamily="50" charset="-127"/>
                        </a:rPr>
                        <a:t>전체메뉴</a:t>
                      </a:r>
                      <a:r>
                        <a:rPr lang="ko-KR" altLang="en-US" sz="1000" b="1" smtClean="0">
                          <a:latin typeface="KB금융 본문체 Light"/>
                          <a:ea typeface="KB금융 본문체 Light"/>
                        </a:rPr>
                        <a:t>」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클릭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②예금 → 신규</a:t>
                      </a:r>
                      <a:r>
                        <a:rPr lang="en-US" altLang="ko-KR" sz="1000" b="1" baseline="0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→ 대학교 </a:t>
                      </a:r>
                      <a:endParaRPr lang="en-US" altLang="ko-KR" sz="1000" b="1" smtClean="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학생증 체크카드 신규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③새로운 통장 만들기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④입출금상품 선택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,</a:t>
                      </a: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가입하기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376"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⑤개인정보동의 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휴대폰 인증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⑥신분증 촬영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⑦추가본인인증 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택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1)</a:t>
                      </a:r>
                      <a:endParaRPr lang="ko-KR" altLang="en-US" sz="1000" b="1" smtClean="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⑧약관 동의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600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latinLnBrk="1"/>
                      <a:endParaRPr lang="ko-KR" altLang="en-US" sz="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⑨계좌관리점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권유직원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</a:p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smtClean="0">
                          <a:solidFill>
                            <a:schemeClr val="tx1"/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[</a:t>
                      </a:r>
                      <a:r>
                        <a:rPr lang="en-US" altLang="ko-KR" sz="1000" b="1" smtClean="0">
                          <a:solidFill>
                            <a:srgbClr val="FF0000"/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</a:t>
                      </a:r>
                      <a:r>
                        <a:rPr lang="en-US" altLang="ko-KR" sz="1000" b="1" baseline="0" smtClean="0">
                          <a:solidFill>
                            <a:srgbClr val="FF0000"/>
                          </a:solidFill>
                          <a:latin typeface="KB금융 본문체 Bold" panose="020B0803000000000000" pitchFamily="50" charset="-127"/>
                          <a:ea typeface="KB금융 본문체 Bold" panose="020B0803000000000000" pitchFamily="50" charset="-127"/>
                        </a:rPr>
                        <a:t>       </a:t>
                      </a:r>
                      <a:r>
                        <a:rPr lang="en-US" altLang="ko-KR" sz="1000" b="1" smtClean="0">
                          <a:solidFill>
                            <a:srgbClr val="FF0000"/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]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지점 선택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⑩계좌개설 완료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⑪대학교</a:t>
                      </a:r>
                      <a:r>
                        <a:rPr lang="ko-KR" altLang="en-US" sz="1000" b="1" baseline="0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선택하기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⑫카드신청완료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597" y="2084804"/>
            <a:ext cx="1381541" cy="171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6532"/>
          <a:stretch/>
        </p:blipFill>
        <p:spPr bwMode="auto">
          <a:xfrm>
            <a:off x="3531996" y="2099267"/>
            <a:ext cx="1361982" cy="154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직사각형 101"/>
          <p:cNvSpPr/>
          <p:nvPr/>
        </p:nvSpPr>
        <p:spPr>
          <a:xfrm>
            <a:off x="3569505" y="2635171"/>
            <a:ext cx="1257240" cy="1440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586" y="6896422"/>
            <a:ext cx="1323307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6491"/>
          <a:stretch/>
        </p:blipFill>
        <p:spPr bwMode="auto">
          <a:xfrm>
            <a:off x="1973854" y="6847508"/>
            <a:ext cx="1403256" cy="55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73"/>
          <a:stretch/>
        </p:blipFill>
        <p:spPr bwMode="auto">
          <a:xfrm>
            <a:off x="1984050" y="7401940"/>
            <a:ext cx="1344036" cy="48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78" y="2086388"/>
            <a:ext cx="1396302" cy="169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타원 9"/>
          <p:cNvSpPr/>
          <p:nvPr/>
        </p:nvSpPr>
        <p:spPr>
          <a:xfrm>
            <a:off x="1570919" y="2060987"/>
            <a:ext cx="288032" cy="2668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4" name="그룹 123"/>
          <p:cNvGrpSpPr/>
          <p:nvPr/>
        </p:nvGrpSpPr>
        <p:grpSpPr>
          <a:xfrm>
            <a:off x="4990029" y="6847143"/>
            <a:ext cx="1390632" cy="1710225"/>
            <a:chOff x="5125769" y="1051977"/>
            <a:chExt cx="2123627" cy="3356401"/>
          </a:xfrm>
        </p:grpSpPr>
        <p:pic>
          <p:nvPicPr>
            <p:cNvPr id="125" name="Picture 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5769" y="1051977"/>
              <a:ext cx="2123627" cy="3356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26" name="직사각형 125"/>
            <p:cNvSpPr/>
            <p:nvPr/>
          </p:nvSpPr>
          <p:spPr>
            <a:xfrm>
              <a:off x="5610597" y="1513784"/>
              <a:ext cx="14401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022" b="18049"/>
          <a:stretch/>
        </p:blipFill>
        <p:spPr bwMode="auto">
          <a:xfrm>
            <a:off x="1995629" y="2115496"/>
            <a:ext cx="1292075" cy="100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10685"/>
          <a:stretch/>
        </p:blipFill>
        <p:spPr bwMode="auto">
          <a:xfrm>
            <a:off x="1986582" y="3116295"/>
            <a:ext cx="1322736" cy="64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2267898" y="2388917"/>
            <a:ext cx="320040" cy="94727"/>
          </a:xfrm>
          <a:prstGeom prst="rect">
            <a:avLst/>
          </a:prstGeom>
          <a:solidFill>
            <a:srgbClr val="F9CB77"/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4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6085" y="2898485"/>
            <a:ext cx="320040" cy="94727"/>
          </a:xfrm>
          <a:prstGeom prst="rect">
            <a:avLst/>
          </a:prstGeom>
          <a:solidFill>
            <a:srgbClr val="F9CB77"/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4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12037" y="2869646"/>
            <a:ext cx="6715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신</a:t>
            </a:r>
            <a:r>
              <a:rPr lang="ko-KR" altLang="en-US" sz="50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규</a:t>
            </a:r>
            <a:endParaRPr lang="ko-KR" altLang="en-US" sz="7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60421" y="2365102"/>
            <a:ext cx="67153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예금</a:t>
            </a:r>
            <a:endParaRPr lang="ko-KR" altLang="en-US" sz="7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267898" y="3640025"/>
            <a:ext cx="644139" cy="88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2215308" y="3605687"/>
            <a:ext cx="9199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대학교 학생증 체크카드 신규</a:t>
            </a:r>
            <a:endParaRPr lang="en-US" altLang="ko-KR" sz="500" smtClean="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279701" y="2388917"/>
            <a:ext cx="312672" cy="1082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2916085" y="2898485"/>
            <a:ext cx="312672" cy="1082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2260420" y="3629946"/>
            <a:ext cx="987383" cy="1082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5123421" y="3568017"/>
            <a:ext cx="611931" cy="1440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3580559" y="8336582"/>
            <a:ext cx="1199458" cy="15255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5023162" y="8333654"/>
            <a:ext cx="1319404" cy="15255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374441" y="1264940"/>
            <a:ext cx="4063465" cy="22982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en-US" altLang="ko-KR" sz="1100" b="1" smtClean="0">
                <a:solidFill>
                  <a:srgbClr val="F083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 </a:t>
            </a:r>
            <a:r>
              <a:rPr lang="en-US" altLang="ko-KR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(</a:t>
            </a:r>
            <a:r>
              <a:rPr lang="ko-KR" altLang="en-US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선택</a:t>
            </a:r>
            <a:r>
              <a:rPr lang="en-US" altLang="ko-KR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2)  </a:t>
            </a:r>
            <a:r>
              <a:rPr lang="ko-KR" altLang="en-US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새로운 통장 만들기 → </a:t>
            </a:r>
            <a:r>
              <a:rPr lang="en-US" altLang="ko-KR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ko-KR" altLang="en-US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학생증 체크카드 만들기</a:t>
            </a:r>
            <a:endParaRPr lang="en-US" altLang="ko-KR" sz="1100" b="1" smtClean="0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855" y="7878526"/>
            <a:ext cx="1403256" cy="68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직사각형 56"/>
          <p:cNvSpPr/>
          <p:nvPr/>
        </p:nvSpPr>
        <p:spPr>
          <a:xfrm>
            <a:off x="2017070" y="8069016"/>
            <a:ext cx="1311015" cy="1280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4" name="Picture 3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3812"/>
          <a:stretch/>
        </p:blipFill>
        <p:spPr bwMode="auto">
          <a:xfrm>
            <a:off x="486831" y="4444643"/>
            <a:ext cx="1287345" cy="103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155"/>
          <a:stretch/>
        </p:blipFill>
        <p:spPr bwMode="auto">
          <a:xfrm>
            <a:off x="465056" y="5267364"/>
            <a:ext cx="1382181" cy="924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직사각형 48"/>
          <p:cNvSpPr/>
          <p:nvPr/>
        </p:nvSpPr>
        <p:spPr>
          <a:xfrm>
            <a:off x="501775" y="6024344"/>
            <a:ext cx="1312625" cy="1373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754" y="6009024"/>
            <a:ext cx="1326138" cy="18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직사각형 63"/>
          <p:cNvSpPr/>
          <p:nvPr/>
        </p:nvSpPr>
        <p:spPr>
          <a:xfrm>
            <a:off x="2022990" y="4466135"/>
            <a:ext cx="1266156" cy="5690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신분증</a:t>
            </a:r>
            <a:endParaRPr lang="ko-KR" altLang="en-US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65" name="Picture 4"/>
          <p:cNvPicPr>
            <a:picLocks noChangeAspect="1" noChangeArrowheads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harpenSoften amoun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681" y="5064243"/>
            <a:ext cx="1343994" cy="898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직사각형 65"/>
          <p:cNvSpPr/>
          <p:nvPr/>
        </p:nvSpPr>
        <p:spPr>
          <a:xfrm>
            <a:off x="2675678" y="6018294"/>
            <a:ext cx="671997" cy="1511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sharpenSoften amoun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702"/>
          <a:stretch/>
        </p:blipFill>
        <p:spPr bwMode="auto">
          <a:xfrm>
            <a:off x="3487155" y="4472500"/>
            <a:ext cx="1390168" cy="17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8" name="Picture 2"/>
          <p:cNvPicPr>
            <a:picLocks noChangeAspect="1" noChangeArrowheads="1"/>
          </p:cNvPicPr>
          <p:nvPr/>
        </p:nvPicPr>
        <p:blipFill rotWithShape="1"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sharpenSoften amoun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431"/>
          <a:stretch/>
        </p:blipFill>
        <p:spPr bwMode="auto">
          <a:xfrm>
            <a:off x="5055978" y="4466135"/>
            <a:ext cx="1367793" cy="1261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5"/>
          <p:cNvPicPr>
            <a:picLocks noChangeAspect="1"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44" b="23634"/>
          <a:stretch/>
        </p:blipFill>
        <p:spPr bwMode="auto">
          <a:xfrm>
            <a:off x="4996034" y="5715339"/>
            <a:ext cx="1441578" cy="499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직사각형 69"/>
          <p:cNvSpPr/>
          <p:nvPr/>
        </p:nvSpPr>
        <p:spPr>
          <a:xfrm>
            <a:off x="6094948" y="4957638"/>
            <a:ext cx="341702" cy="288032"/>
          </a:xfrm>
          <a:prstGeom prst="rect">
            <a:avLst/>
          </a:prstGeom>
          <a:noFill/>
          <a:ln w="1905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1" name="Picture 2"/>
          <p:cNvPicPr>
            <a:picLocks noChangeAspect="1" noChangeArrowheads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88"/>
          <a:stretch/>
        </p:blipFill>
        <p:spPr bwMode="auto">
          <a:xfrm>
            <a:off x="431617" y="6848791"/>
            <a:ext cx="1427334" cy="4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34" b="-1"/>
          <a:stretch/>
        </p:blipFill>
        <p:spPr bwMode="auto">
          <a:xfrm>
            <a:off x="392084" y="8374037"/>
            <a:ext cx="1472127" cy="218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2"/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7" t="63003" r="667" b="23141"/>
          <a:stretch/>
        </p:blipFill>
        <p:spPr bwMode="auto">
          <a:xfrm>
            <a:off x="421598" y="7341278"/>
            <a:ext cx="1405682" cy="242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" t="30148" b="31017"/>
          <a:stretch/>
        </p:blipFill>
        <p:spPr>
          <a:xfrm>
            <a:off x="431124" y="7544802"/>
            <a:ext cx="1394090" cy="82923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86831" y="8220051"/>
            <a:ext cx="278667" cy="1136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392084" y="7544801"/>
            <a:ext cx="1455153" cy="829235"/>
          </a:xfrm>
          <a:prstGeom prst="rect">
            <a:avLst/>
          </a:prstGeom>
          <a:noFill/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430757" y="7887039"/>
            <a:ext cx="688903" cy="1280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6056259" y="775196"/>
            <a:ext cx="64880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dirty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2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/2</a:t>
            </a:r>
            <a:endParaRPr lang="ko-KR" altLang="en-US" sz="700" dirty="0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20698" y="9278202"/>
            <a:ext cx="42593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[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문의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]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KB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국민은행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1599-9999,  KB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국민카드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1588-1688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      KB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국민은행  금촌중앙지점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ko-KR" altLang="en-US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☎ </a:t>
            </a:r>
            <a:r>
              <a:rPr lang="en-US" altLang="ko-KR" sz="12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031-949-9056</a:t>
            </a:r>
          </a:p>
        </p:txBody>
      </p:sp>
    </p:spTree>
    <p:extLst>
      <p:ext uri="{BB962C8B-B14F-4D97-AF65-F5344CB8AC3E}">
        <p14:creationId xmlns:p14="http://schemas.microsoft.com/office/powerpoint/2010/main" val="206438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4542</TotalTime>
  <Words>298</Words>
  <Application>Microsoft Office PowerPoint</Application>
  <PresentationFormat>사용자 지정</PresentationFormat>
  <Paragraphs>63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2</vt:i4>
      </vt:variant>
    </vt:vector>
  </HeadingPairs>
  <TitlesOfParts>
    <vt:vector size="13" baseType="lpstr">
      <vt:lpstr>KB국민카드 본문 Medium</vt:lpstr>
      <vt:lpstr>KB금융 본문체 Bold</vt:lpstr>
      <vt:lpstr>KB금융 본문체 Light</vt:lpstr>
      <vt:lpstr>KB금융 본문체 Medium</vt:lpstr>
      <vt:lpstr>KB금융 제목체 Bold</vt:lpstr>
      <vt:lpstr>KB금융 제목체 Medium</vt:lpstr>
      <vt:lpstr>맑은 고딕</vt:lpstr>
      <vt:lpstr>Arial</vt:lpstr>
      <vt:lpstr>1_Office 테마</vt:lpstr>
      <vt:lpstr>2_Office 테마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KBUser</dc:creator>
  <cp:lastModifiedBy>이상선|팀장|금촌중앙지점(6057)</cp:lastModifiedBy>
  <cp:revision>397</cp:revision>
  <cp:lastPrinted>2021-03-03T08:48:15Z</cp:lastPrinted>
  <dcterms:created xsi:type="dcterms:W3CDTF">2017-03-07T23:29:35Z</dcterms:created>
  <dcterms:modified xsi:type="dcterms:W3CDTF">2021-03-03T08:48:33Z</dcterms:modified>
</cp:coreProperties>
</file>